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9" r:id="rId3"/>
    <p:sldId id="270" r:id="rId4"/>
    <p:sldId id="261" r:id="rId5"/>
    <p:sldId id="268" r:id="rId6"/>
    <p:sldId id="280" r:id="rId7"/>
    <p:sldId id="259" r:id="rId8"/>
    <p:sldId id="264" r:id="rId9"/>
    <p:sldId id="281" r:id="rId10"/>
    <p:sldId id="286" r:id="rId11"/>
    <p:sldId id="287" r:id="rId12"/>
    <p:sldId id="260" r:id="rId13"/>
    <p:sldId id="277" r:id="rId14"/>
    <p:sldId id="288" r:id="rId15"/>
    <p:sldId id="282" r:id="rId16"/>
    <p:sldId id="283" r:id="rId17"/>
    <p:sldId id="284" r:id="rId18"/>
    <p:sldId id="285" r:id="rId19"/>
    <p:sldId id="278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4B5CD-948A-4AC5-B870-B15EA68B6189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5806B2-161C-4D44-8900-10E2F19784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67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806B2-161C-4D44-8900-10E2F197840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315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 cstate="email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ru-RU"/>
          </a:p>
        </p:txBody>
      </p:sp>
      <p:pic>
        <p:nvPicPr>
          <p:cNvPr id="5" name="Picture 3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 cstate="email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ru-RU"/>
          </a:p>
        </p:txBody>
      </p:sp>
      <p:pic>
        <p:nvPicPr>
          <p:cNvPr id="7" name="Picture 5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9FAD3-12EF-4D1B-AF34-E5977166D7D3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12825-4CBA-4A0C-B3A9-40EC4039C5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40475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C5940-38AB-4260-A5FD-4E02F6FA0472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90C74-46DA-4A4A-A6EE-7520E21CC8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659087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94E6D-8988-4AF4-8B8B-8B67B6CD5736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6C6EC-1B45-4FC2-A2CB-A40A7444D7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7211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66800" y="1752600"/>
            <a:ext cx="7620000" cy="41148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24EF4-AB13-4F39-8742-222BCECAC494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F7520-B758-469F-8DCB-9D4BA569AE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675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1F116-B6BC-4DFA-8186-2754EDA2E1D5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13BDD-883A-4BEC-A392-7F3B5FE2E9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41175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0E18A-3215-4313-A9D2-D8C1F7CB0D4C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34D2F-B45C-4ABC-8857-B67AA7CADB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68899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F038E-F4D5-4E94-B9B7-58BEEE34FC67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6FCC3-1B8F-47F9-B05B-404A2ECD35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16789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BADDE-3C8D-4E8A-A0E1-152B60EECBD6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F0135-FC01-4AD7-9942-05F84187E7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87573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B1794-9142-48BC-A482-6DF0244208FE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E8243-492F-4251-A7F5-6127E07E9A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83524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9F2AA-B970-4574-B27F-F8870DE8C2BA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57B4B-D55A-415A-AE50-4CAC493288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46714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F859C3-CD4E-425B-A2FE-30BA329CED60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DB97C-C4BE-4D40-957A-629989798B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70802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9B124-D659-4F6D-8928-0821BADC3C0D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7D5A4-F058-4C87-A4C8-673717A996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98944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5" name="Rectangle 37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ru-RU"/>
          </a:p>
        </p:txBody>
      </p:sp>
      <p:sp>
        <p:nvSpPr>
          <p:cNvPr id="2087" name="Line 39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028" name="Picture 42" descr="minispi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43" descr="minispi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1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095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fld id="{47224EF4-AB13-4F39-8742-222BCECAC494}" type="datetimeFigureOut">
              <a:rPr lang="ru-RU" smtClean="0"/>
              <a:pPr>
                <a:defRPr/>
              </a:pPr>
              <a:t>09.09.2018</a:t>
            </a:fld>
            <a:endParaRPr lang="ru-RU"/>
          </a:p>
        </p:txBody>
      </p:sp>
      <p:sp>
        <p:nvSpPr>
          <p:cNvPr id="2096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97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A7F7520-B758-469F-8DCB-9D4BA569AE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354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push dir="u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Союзы и союзные слова.</a:t>
            </a:r>
            <a:endParaRPr lang="ru-RU" dirty="0" smtClean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06165"/>
            <a:ext cx="6584776" cy="911067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МАОУ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Сулзатская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СОШ» Писарова Елена Михайловна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" y="6500813"/>
            <a:ext cx="979488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lt"/>
              </a:rPr>
              <a:t>http://aida.ucoz.ru</a:t>
            </a:r>
            <a:endParaRPr lang="ru-RU" sz="800" dirty="0">
              <a:solidFill>
                <a:schemeClr val="accent3">
                  <a:lumMod val="60000"/>
                  <a:lumOff val="4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айти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главную и придаточную часть СПП, определить средство связи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частей.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12568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Многие стихотворения А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С. Пушкина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которые написаны в жанре дружеского послания, посвящены лицеистам.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В стихотворениях петербургского периода поэт утверждал, что свобода – абсолютная общечеловеческая ценность.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3)Лирика любви А. С. Пушкина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восхитительна, потому что в ней выражено представление поэта о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женщине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источнике красоты и гармонии.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73744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П</a:t>
            </a:r>
            <a:r>
              <a:rPr lang="ru-RU" b="1" dirty="0" smtClean="0">
                <a:solidFill>
                  <a:srgbClr val="002060"/>
                </a:solidFill>
              </a:rPr>
              <a:t>роверим: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1. которые – союзное слово</a:t>
            </a:r>
          </a:p>
          <a:p>
            <a:r>
              <a:rPr lang="ru-RU" sz="4000" dirty="0" smtClean="0"/>
              <a:t>2.что – союз</a:t>
            </a:r>
          </a:p>
          <a:p>
            <a:r>
              <a:rPr lang="ru-RU" sz="4000" dirty="0" smtClean="0"/>
              <a:t>3.потому что - союз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2103724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856"/>
            <a:ext cx="822960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8000"/>
                </a:solidFill>
              </a:rPr>
              <a:t> </a:t>
            </a:r>
            <a:r>
              <a:rPr lang="ru-RU" sz="4000" b="1" dirty="0" smtClean="0">
                <a:solidFill>
                  <a:srgbClr val="008000"/>
                </a:solidFill>
              </a:rPr>
              <a:t>Составьте схемы предложений. Укажите союзы и союзные слова.</a:t>
            </a:r>
            <a:endParaRPr lang="ru-RU" sz="4000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268760"/>
            <a:ext cx="7992888" cy="4785395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1. Он сказал, что сестра не вернётся к ужину.</a:t>
            </a:r>
          </a:p>
          <a:p>
            <a:pPr>
              <a:buNone/>
            </a:pPr>
            <a:r>
              <a:rPr lang="ru-RU" sz="3600" dirty="0" smtClean="0"/>
              <a:t>2. Она не сводила глаз с дороги, что ведёт через рощу.</a:t>
            </a:r>
          </a:p>
          <a:p>
            <a:pPr>
              <a:buNone/>
            </a:pPr>
            <a:r>
              <a:rPr lang="ru-RU" sz="3600" dirty="0" smtClean="0"/>
              <a:t>3. То сердце не научится любить, которое устало ненавидеть. </a:t>
            </a:r>
          </a:p>
          <a:p>
            <a:pPr>
              <a:buNone/>
            </a:pPr>
            <a:r>
              <a:rPr lang="ru-RU" sz="3600" dirty="0" smtClean="0"/>
              <a:t>4. Небо всё же давало достаточно света, чтобы мокрые леса могли загораться вдали.</a:t>
            </a:r>
            <a:endParaRPr lang="ru-RU" sz="3600" dirty="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/>
          <a:lstStyle/>
          <a:p>
            <a:pPr algn="ctr" eaLnBrk="1" hangingPunct="1"/>
            <a:r>
              <a:rPr lang="ru-RU" sz="5400" b="1" dirty="0" smtClean="0">
                <a:solidFill>
                  <a:srgbClr val="FF0000"/>
                </a:solidFill>
              </a:rPr>
              <a:t>Проверим!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785927"/>
            <a:ext cx="4143404" cy="2857520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/>
              <a:t>1. </a:t>
            </a:r>
            <a:r>
              <a:rPr lang="en-US" sz="3600" b="1" dirty="0" smtClean="0"/>
              <a:t>[</a:t>
            </a:r>
            <a:r>
              <a:rPr lang="ru-RU" sz="3600" b="1" dirty="0" smtClean="0"/>
              <a:t>-=</a:t>
            </a:r>
            <a:r>
              <a:rPr lang="en-US" sz="3600" b="1" dirty="0" smtClean="0"/>
              <a:t>]</a:t>
            </a:r>
            <a:r>
              <a:rPr lang="ru-RU" sz="3600" b="1" dirty="0" smtClean="0"/>
              <a:t>, </a:t>
            </a:r>
            <a:r>
              <a:rPr lang="ru-RU" sz="3600" b="1" dirty="0"/>
              <a:t>(</a:t>
            </a:r>
            <a:r>
              <a:rPr lang="ru-RU" sz="3600" b="1" dirty="0" smtClean="0"/>
              <a:t>что-=).</a:t>
            </a:r>
          </a:p>
          <a:p>
            <a:pPr>
              <a:buNone/>
            </a:pPr>
            <a:r>
              <a:rPr lang="ru-RU" sz="3600" b="1" dirty="0" smtClean="0"/>
              <a:t>2. </a:t>
            </a:r>
            <a:r>
              <a:rPr lang="en-US" sz="3600" b="1" dirty="0" smtClean="0"/>
              <a:t>[</a:t>
            </a:r>
            <a:r>
              <a:rPr lang="ru-RU" sz="3600" b="1" dirty="0" smtClean="0"/>
              <a:t>-=</a:t>
            </a:r>
            <a:r>
              <a:rPr lang="en-US" sz="3600" b="1" dirty="0" smtClean="0"/>
              <a:t>]</a:t>
            </a:r>
            <a:r>
              <a:rPr lang="ru-RU" sz="3600" b="1" dirty="0" smtClean="0"/>
              <a:t>, (</a:t>
            </a:r>
            <a:r>
              <a:rPr lang="ru-RU" sz="3600" b="1" u="sng" dirty="0" smtClean="0"/>
              <a:t>что</a:t>
            </a:r>
            <a:r>
              <a:rPr lang="ru-RU" sz="3600" b="1" dirty="0" smtClean="0"/>
              <a:t>=).</a:t>
            </a:r>
          </a:p>
          <a:p>
            <a:pPr>
              <a:buNone/>
            </a:pPr>
            <a:r>
              <a:rPr lang="ru-RU" sz="3600" b="1" dirty="0" smtClean="0"/>
              <a:t>3. </a:t>
            </a:r>
            <a:r>
              <a:rPr lang="en-US" sz="3600" b="1" dirty="0" smtClean="0"/>
              <a:t>[</a:t>
            </a:r>
            <a:r>
              <a:rPr lang="ru-RU" sz="3600" b="1" dirty="0" smtClean="0"/>
              <a:t>-=</a:t>
            </a:r>
            <a:r>
              <a:rPr lang="en-US" sz="3600" b="1" dirty="0" smtClean="0"/>
              <a:t>]</a:t>
            </a:r>
            <a:r>
              <a:rPr lang="ru-RU" sz="3600" b="1" dirty="0" smtClean="0"/>
              <a:t>, (</a:t>
            </a:r>
            <a:r>
              <a:rPr lang="ru-RU" sz="3600" b="1" u="sng" dirty="0" smtClean="0"/>
              <a:t>которое</a:t>
            </a:r>
            <a:r>
              <a:rPr lang="ru-RU" sz="3600" b="1" dirty="0"/>
              <a:t>=</a:t>
            </a:r>
            <a:r>
              <a:rPr lang="ru-RU" sz="3600" b="1" dirty="0" smtClean="0"/>
              <a:t>).</a:t>
            </a:r>
          </a:p>
          <a:p>
            <a:pPr>
              <a:buNone/>
            </a:pPr>
            <a:r>
              <a:rPr lang="ru-RU" sz="3600" b="1" dirty="0" smtClean="0"/>
              <a:t>4. </a:t>
            </a:r>
            <a:r>
              <a:rPr lang="en-US" sz="3600" b="1" dirty="0" smtClean="0"/>
              <a:t>[</a:t>
            </a:r>
            <a:r>
              <a:rPr lang="ru-RU" sz="3600" b="1" dirty="0" smtClean="0"/>
              <a:t>-=</a:t>
            </a:r>
            <a:r>
              <a:rPr lang="en-US" sz="3600" b="1" dirty="0" smtClean="0"/>
              <a:t>]</a:t>
            </a:r>
            <a:r>
              <a:rPr lang="ru-RU" sz="3600" b="1" dirty="0" smtClean="0"/>
              <a:t>, </a:t>
            </a:r>
            <a:r>
              <a:rPr lang="ru-RU" sz="3600" b="1" dirty="0"/>
              <a:t>(чтобы </a:t>
            </a:r>
            <a:r>
              <a:rPr lang="ru-RU" sz="3600" b="1" dirty="0" smtClean="0"/>
              <a:t>-=).</a:t>
            </a:r>
          </a:p>
        </p:txBody>
      </p:sp>
      <p:sp>
        <p:nvSpPr>
          <p:cNvPr id="1229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12291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1857364"/>
            <a:ext cx="42576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/>
              <a:t>1. союз</a:t>
            </a:r>
          </a:p>
          <a:p>
            <a:pPr>
              <a:buNone/>
            </a:pPr>
            <a:r>
              <a:rPr lang="ru-RU" sz="3600" b="1" dirty="0" smtClean="0"/>
              <a:t>2. союзное слово</a:t>
            </a:r>
          </a:p>
          <a:p>
            <a:pPr>
              <a:buNone/>
            </a:pPr>
            <a:r>
              <a:rPr lang="ru-RU" sz="3600" b="1" dirty="0" smtClean="0"/>
              <a:t>3. союзное слово</a:t>
            </a:r>
          </a:p>
          <a:p>
            <a:pPr>
              <a:buNone/>
            </a:pPr>
            <a:r>
              <a:rPr lang="ru-RU" sz="3600" b="1" dirty="0" smtClean="0"/>
              <a:t>4. союз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Физминутка</a:t>
            </a:r>
            <a:endParaRPr lang="ru-RU"/>
          </a:p>
        </p:txBody>
      </p:sp>
      <p:pic>
        <p:nvPicPr>
          <p:cNvPr id="4" name="Релаксация '4 стихии'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59632" y="1543452"/>
            <a:ext cx="6764337" cy="5073650"/>
          </a:xfrm>
        </p:spPr>
      </p:pic>
    </p:spTree>
    <p:extLst>
      <p:ext uri="{BB962C8B-B14F-4D97-AF65-F5344CB8AC3E}">
        <p14:creationId xmlns:p14="http://schemas.microsoft.com/office/powerpoint/2010/main" val="126845301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/>
          <a:lstStyle/>
          <a:p>
            <a:pPr lvl="0"/>
            <a:r>
              <a:rPr lang="ru-RU" altLang="ru-RU" sz="2400" b="1" u="sng" dirty="0" smtClean="0">
                <a:solidFill>
                  <a:srgbClr val="000000"/>
                </a:solidFill>
                <a:latin typeface="SchoolBookC" charset="-52"/>
                <a:ea typeface="Calibri" panose="020F0502020204030204" pitchFamily="34" charset="0"/>
                <a:cs typeface="SchoolBookC" charset="-52"/>
              </a:rPr>
              <a:t>1группа.</a:t>
            </a:r>
            <a:r>
              <a:rPr lang="ru-RU" altLang="ru-RU" sz="2400" dirty="0" smtClean="0">
                <a:solidFill>
                  <a:srgbClr val="000000"/>
                </a:solidFill>
                <a:latin typeface="SchoolBookC" charset="-52"/>
                <a:ea typeface="Calibri" panose="020F0502020204030204" pitchFamily="34" charset="0"/>
                <a:cs typeface="SchoolBookC" charset="-52"/>
              </a:rPr>
              <a:t> </a:t>
            </a:r>
            <a:r>
              <a:rPr lang="ru-RU" altLang="ru-RU" sz="2400" b="1" dirty="0">
                <a:solidFill>
                  <a:srgbClr val="000000"/>
                </a:solidFill>
                <a:latin typeface="SchoolBookC" charset="-52"/>
                <a:ea typeface="Calibri" panose="020F0502020204030204" pitchFamily="34" charset="0"/>
                <a:cs typeface="SchoolBookC" charset="-52"/>
              </a:rPr>
              <a:t>Соедините половинки предложений. </a:t>
            </a:r>
            <a:r>
              <a:rPr lang="ru-RU" altLang="ru-RU" sz="2400" b="1" dirty="0" smtClean="0">
                <a:solidFill>
                  <a:srgbClr val="000000"/>
                </a:solidFill>
                <a:latin typeface="SchoolBookC" charset="-52"/>
                <a:ea typeface="Calibri" panose="020F0502020204030204" pitchFamily="34" charset="0"/>
                <a:cs typeface="SchoolBookC" charset="-52"/>
              </a:rPr>
              <a:t> Выделите </a:t>
            </a:r>
            <a:r>
              <a:rPr lang="ru-RU" altLang="ru-RU" sz="2400" b="1" dirty="0">
                <a:solidFill>
                  <a:srgbClr val="000000"/>
                </a:solidFill>
                <a:latin typeface="SchoolBookC" charset="-52"/>
                <a:ea typeface="Calibri" panose="020F0502020204030204" pitchFamily="34" charset="0"/>
                <a:cs typeface="SchoolBookC" charset="-52"/>
              </a:rPr>
              <a:t>среди них главное и придаточное. </a:t>
            </a:r>
            <a:r>
              <a:rPr lang="ru-RU" altLang="ru-RU" sz="3600" dirty="0">
                <a:latin typeface="Arial" panose="020B0604020202020204" pitchFamily="34" charset="0"/>
              </a:rPr>
              <a:t/>
            </a:r>
            <a:br>
              <a:rPr lang="ru-RU" altLang="ru-RU" sz="3600" dirty="0">
                <a:latin typeface="Arial" panose="020B0604020202020204" pitchFamily="34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8613741"/>
              </p:ext>
            </p:extLst>
          </p:nvPr>
        </p:nvGraphicFramePr>
        <p:xfrm>
          <a:off x="683567" y="1417638"/>
          <a:ext cx="8003232" cy="4385437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4001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1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7132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800" b="0" dirty="0">
                          <a:effectLst/>
                        </a:rPr>
                        <a:t>Николай и не заметил,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800" b="0" dirty="0">
                          <a:effectLst/>
                        </a:rPr>
                        <a:t>Скучен день до вечера,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800" b="0" dirty="0">
                          <a:effectLst/>
                        </a:rPr>
                        <a:t>Чтобы получить хорошую профессию,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800" b="0" dirty="0">
                          <a:effectLst/>
                        </a:rPr>
                        <a:t>Которая бывает в начале сентября,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800" b="0" dirty="0">
                          <a:effectLst/>
                        </a:rPr>
                        <a:t>Воздух пропитан ароматом трав,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надо прилежно учиться.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 установилась теплая, солнечная погода.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 тихо шелестящих под ветром.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 что стало светать.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 коли (если) делать нечего.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27071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2 </a:t>
            </a:r>
            <a:r>
              <a:rPr lang="ru-RU" sz="2800" b="1" u="sng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группа.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Составьте сложноподчиненные предложения по данному нача­лу, объясните знаки препинания. Определите главное и придаточное </a:t>
            </a:r>
            <a:r>
              <a:rPr lang="ru-RU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предложения.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1.Я </a:t>
            </a:r>
            <a:r>
              <a:rPr lang="ru-RU" sz="3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очень люблю читать сказки, … .</a:t>
            </a:r>
            <a:endParaRPr lang="ru-RU" sz="3600" dirty="0">
              <a:latin typeface="SchoolBookC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2.Мы </a:t>
            </a:r>
            <a:r>
              <a:rPr lang="ru-RU" sz="3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живем в </a:t>
            </a:r>
            <a:r>
              <a:rPr lang="ru-RU" sz="3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 посёлке Сулзат, </a:t>
            </a:r>
            <a:r>
              <a:rPr lang="ru-RU" sz="3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… </a:t>
            </a:r>
            <a:endParaRPr lang="ru-RU" sz="3600" dirty="0">
              <a:latin typeface="SchoolBookC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3.Когда </a:t>
            </a:r>
            <a:r>
              <a:rPr lang="ru-RU" sz="3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я вырасту, … .</a:t>
            </a:r>
            <a:endParaRPr lang="ru-RU" sz="3600" dirty="0">
              <a:latin typeface="SchoolBookC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4.Если </a:t>
            </a:r>
            <a:r>
              <a:rPr lang="ru-RU" sz="3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бы животные могли разговаривать, … </a:t>
            </a:r>
            <a:endParaRPr lang="ru-RU" sz="3600" dirty="0">
              <a:latin typeface="SchoolBookC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5.Для </a:t>
            </a:r>
            <a:r>
              <a:rPr lang="ru-RU" sz="3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того чтобы стать космонавтом, … </a:t>
            </a:r>
            <a:endParaRPr lang="ru-RU" sz="3600" dirty="0">
              <a:latin typeface="SchoolBookC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   6. Хотя </a:t>
            </a:r>
            <a:r>
              <a:rPr lang="ru-RU" sz="3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SchoolBookC"/>
              </a:rPr>
              <a:t>я никогда не был на море, … 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65751327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648" y="320040"/>
            <a:ext cx="8229600" cy="1143000"/>
          </a:xfrm>
        </p:spPr>
        <p:txBody>
          <a:bodyPr/>
          <a:lstStyle/>
          <a:p>
            <a:r>
              <a:rPr lang="ru-RU" sz="2800" b="1" dirty="0" smtClean="0"/>
              <a:t>3 группа.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Найти и определить средство связи в СПП; подчеркнуть грамматические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основы.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Расставить знаки препинания.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84976" cy="514116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lvl="0" algn="just"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Марина видела как идет подготовка к выставке.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Хотя постояльцы были напуганы они ничего никому не сказали.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Впереди где стояли березы начиналась небольшая роща.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Font typeface="+mj-lt"/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Комната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сидели и тихо разговаривали гости была очень просторной и светлой.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Font typeface="+mj-lt"/>
              <a:buAutoNum type="arabicParenR"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Калатуров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сюда пришел чтобы помочь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другу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75833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 96 с. 64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 уровень </a:t>
            </a:r>
            <a:r>
              <a:rPr lang="ru-RU" dirty="0" smtClean="0"/>
              <a:t>- составьте схемы предложений.</a:t>
            </a:r>
          </a:p>
          <a:p>
            <a:r>
              <a:rPr lang="ru-RU" b="1" dirty="0" smtClean="0"/>
              <a:t>2 уровень </a:t>
            </a:r>
            <a:r>
              <a:rPr lang="ru-RU" dirty="0" smtClean="0"/>
              <a:t>– выпишите предложения с подчинительными союзами. Расставьте знаки препинания. Союзы выделите.</a:t>
            </a:r>
          </a:p>
          <a:p>
            <a:r>
              <a:rPr lang="ru-RU" b="1" dirty="0" smtClean="0"/>
              <a:t>3 уровень </a:t>
            </a:r>
            <a:r>
              <a:rPr lang="ru-RU" dirty="0" smtClean="0"/>
              <a:t>– выпишите предложения с союзными словами. Расставьте знаки препинания. Союзные слова подчеркните как члены предложения.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937074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Домашнее задание: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1880" y="2714620"/>
            <a:ext cx="5194920" cy="3411543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Упражнение 93 </a:t>
            </a:r>
            <a:r>
              <a:rPr lang="ru-RU" sz="4000" b="1" dirty="0" smtClean="0">
                <a:solidFill>
                  <a:srgbClr val="002060"/>
                </a:solidFill>
              </a:rPr>
              <a:t>с</a:t>
            </a:r>
            <a:r>
              <a:rPr lang="ru-RU" sz="4000" b="1" dirty="0" smtClean="0">
                <a:solidFill>
                  <a:srgbClr val="002060"/>
                </a:solidFill>
              </a:rPr>
              <a:t>. 61.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 r="3560" b="5000"/>
          <a:stretch>
            <a:fillRect/>
          </a:stretch>
        </p:blipFill>
        <p:spPr bwMode="auto">
          <a:xfrm>
            <a:off x="683568" y="2924944"/>
            <a:ext cx="2967047" cy="36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pPr algn="ctr" eaLnBrk="1" hangingPunct="1"/>
            <a:r>
              <a:rPr lang="ru-RU" sz="3200" b="1" dirty="0" smtClean="0">
                <a:solidFill>
                  <a:srgbClr val="008000"/>
                </a:solidFill>
              </a:rPr>
              <a:t>Графический диктант.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742950" indent="-742950" eaLnBrk="1" hangingPunct="1">
              <a:buFontTx/>
              <a:buAutoNum type="arabicPeriod"/>
            </a:pPr>
            <a:r>
              <a:rPr lang="ru-RU" sz="3600" b="1" dirty="0" smtClean="0"/>
              <a:t>Вот дом, в котором я живу.</a:t>
            </a:r>
          </a:p>
          <a:p>
            <a:pPr marL="742950" indent="-742950" eaLnBrk="1" hangingPunct="1">
              <a:buFontTx/>
              <a:buAutoNum type="arabicPeriod"/>
            </a:pPr>
            <a:r>
              <a:rPr lang="ru-RU" sz="3600" b="1" dirty="0" smtClean="0"/>
              <a:t> Егерь подумал, что главные неприятности ещё предстоят утром.</a:t>
            </a:r>
          </a:p>
          <a:p>
            <a:pPr marL="742950" indent="-742950" eaLnBrk="1" hangingPunct="1">
              <a:buFontTx/>
              <a:buAutoNum type="arabicPeriod"/>
            </a:pPr>
            <a:r>
              <a:rPr lang="ru-RU" sz="3600" b="1" dirty="0" smtClean="0"/>
              <a:t>Часто в клубе я вспоминаю то, как впервые в нём очутился.</a:t>
            </a:r>
          </a:p>
          <a:p>
            <a:pPr marL="742950" indent="-742950" eaLnBrk="1" hangingPunct="1">
              <a:buFontTx/>
              <a:buAutoNum type="arabicPeriod"/>
            </a:pPr>
            <a:r>
              <a:rPr lang="ru-RU" sz="3600" b="1" dirty="0" smtClean="0"/>
              <a:t>Когда я с ней познакомился, ей было семнадцать лет.</a:t>
            </a:r>
          </a:p>
          <a:p>
            <a:pPr marL="742950" indent="-742950" eaLnBrk="1" hangingPunct="1">
              <a:buFontTx/>
              <a:buAutoNum type="arabicPeriod"/>
            </a:pPr>
            <a:r>
              <a:rPr lang="ru-RU" sz="3600" b="1" dirty="0" smtClean="0"/>
              <a:t>Гимназия, где я учился, помещалась в Коломне.</a:t>
            </a:r>
          </a:p>
        </p:txBody>
      </p:sp>
      <p:sp>
        <p:nvSpPr>
          <p:cNvPr id="11266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  <p:sp>
        <p:nvSpPr>
          <p:cNvPr id="11267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pPr algn="ctr" eaLnBrk="1" hangingPunct="1"/>
            <a:r>
              <a:rPr lang="ru-RU" sz="5400" b="1" dirty="0" smtClean="0">
                <a:solidFill>
                  <a:srgbClr val="FF0000"/>
                </a:solidFill>
              </a:rPr>
              <a:t>Проверим!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>
          <a:xfrm>
            <a:off x="2000232" y="1000108"/>
            <a:ext cx="6686568" cy="5126055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/>
              <a:t>1. </a:t>
            </a:r>
            <a:r>
              <a:rPr lang="en-US" sz="5400" b="1" dirty="0" smtClean="0"/>
              <a:t>[</a:t>
            </a:r>
            <a:r>
              <a:rPr lang="ru-RU" sz="5400" b="1" dirty="0" smtClean="0"/>
              <a:t>-</a:t>
            </a:r>
            <a:r>
              <a:rPr lang="en-US" sz="5400" b="1" dirty="0" smtClean="0"/>
              <a:t>],</a:t>
            </a:r>
            <a:r>
              <a:rPr lang="ru-RU" sz="5400" b="1" dirty="0" smtClean="0"/>
              <a:t> (в котором -=).</a:t>
            </a:r>
          </a:p>
          <a:p>
            <a:pPr>
              <a:buNone/>
            </a:pPr>
            <a:r>
              <a:rPr lang="ru-RU" sz="5400" b="1" dirty="0" smtClean="0"/>
              <a:t>2. </a:t>
            </a:r>
            <a:r>
              <a:rPr lang="en-US" sz="5400" b="1" dirty="0" smtClean="0"/>
              <a:t>[</a:t>
            </a:r>
            <a:r>
              <a:rPr lang="ru-RU" sz="5400" b="1" dirty="0" smtClean="0"/>
              <a:t>-=</a:t>
            </a:r>
            <a:r>
              <a:rPr lang="en-US" sz="5400" b="1" dirty="0" smtClean="0"/>
              <a:t>]</a:t>
            </a:r>
            <a:r>
              <a:rPr lang="ru-RU" sz="5400" b="1" dirty="0" smtClean="0"/>
              <a:t>, (что - =).</a:t>
            </a:r>
          </a:p>
          <a:p>
            <a:pPr>
              <a:buNone/>
            </a:pPr>
            <a:r>
              <a:rPr lang="ru-RU" sz="5400" b="1" dirty="0" smtClean="0"/>
              <a:t>3. </a:t>
            </a:r>
            <a:r>
              <a:rPr lang="en-US" sz="5400" b="1" dirty="0" smtClean="0"/>
              <a:t>[</a:t>
            </a:r>
            <a:r>
              <a:rPr lang="ru-RU" sz="5400" b="1" dirty="0" smtClean="0"/>
              <a:t>-= то</a:t>
            </a:r>
            <a:r>
              <a:rPr lang="en-US" sz="5400" b="1" dirty="0" smtClean="0"/>
              <a:t>]</a:t>
            </a:r>
            <a:r>
              <a:rPr lang="ru-RU" sz="5400" b="1" dirty="0" smtClean="0"/>
              <a:t>, (как =).</a:t>
            </a:r>
          </a:p>
          <a:p>
            <a:pPr>
              <a:buNone/>
            </a:pPr>
            <a:r>
              <a:rPr lang="ru-RU" sz="5400" b="1" dirty="0" smtClean="0"/>
              <a:t>4. (Когда -=), </a:t>
            </a:r>
            <a:r>
              <a:rPr lang="en-US" sz="5400" b="1" dirty="0" smtClean="0"/>
              <a:t>[</a:t>
            </a:r>
            <a:r>
              <a:rPr lang="ru-RU" sz="5400" b="1" dirty="0"/>
              <a:t>=</a:t>
            </a:r>
            <a:r>
              <a:rPr lang="en-US" sz="5400" b="1" dirty="0" smtClean="0"/>
              <a:t>]</a:t>
            </a:r>
            <a:r>
              <a:rPr lang="ru-RU" sz="5400" b="1" dirty="0" smtClean="0"/>
              <a:t>.</a:t>
            </a:r>
          </a:p>
          <a:p>
            <a:pPr>
              <a:buNone/>
            </a:pPr>
            <a:r>
              <a:rPr lang="ru-RU" sz="5400" b="1" dirty="0" smtClean="0"/>
              <a:t>5.</a:t>
            </a:r>
            <a:r>
              <a:rPr lang="ru-RU" sz="5400" dirty="0" smtClean="0"/>
              <a:t> </a:t>
            </a:r>
            <a:r>
              <a:rPr lang="en-US" sz="5400" b="1" dirty="0" smtClean="0"/>
              <a:t>[</a:t>
            </a:r>
            <a:r>
              <a:rPr lang="ru-RU" sz="5400" b="1" dirty="0" smtClean="0"/>
              <a:t>-, (где -=),=</a:t>
            </a:r>
            <a:r>
              <a:rPr lang="en-US" sz="5400" b="1" dirty="0" smtClean="0"/>
              <a:t>]</a:t>
            </a:r>
            <a:r>
              <a:rPr lang="ru-RU" sz="5400" b="1" dirty="0" smtClean="0"/>
              <a:t>.</a:t>
            </a:r>
            <a:endParaRPr lang="ru-RU" sz="5400" dirty="0" smtClean="0"/>
          </a:p>
        </p:txBody>
      </p:sp>
      <p:sp>
        <p:nvSpPr>
          <p:cNvPr id="1229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12291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Вывод. </a:t>
            </a:r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Средствами связи между главными и придаточными предложением  являются:</a:t>
            </a:r>
          </a:p>
          <a:p>
            <a:pPr lvl="3"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</a:rPr>
              <a:t>подчинительные союзы, </a:t>
            </a:r>
          </a:p>
          <a:p>
            <a:pPr lvl="3"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</a:rPr>
              <a:t>союзные слова,</a:t>
            </a:r>
          </a:p>
          <a:p>
            <a:pPr lvl="3"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2060"/>
                </a:solidFill>
              </a:rPr>
              <a:t>указательные слова.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234264"/>
          </a:xfrm>
        </p:spPr>
        <p:txBody>
          <a:bodyPr/>
          <a:lstStyle/>
          <a:p>
            <a:r>
              <a:rPr lang="ru-RU" sz="3600" b="1" dirty="0"/>
              <a:t>Тема «Союзы и союзные слова в СПП».</a:t>
            </a:r>
            <a:r>
              <a:rPr lang="ru-RU" sz="4800" b="1" dirty="0"/>
              <a:t/>
            </a:r>
            <a:br>
              <a:rPr lang="ru-RU" sz="4800" b="1" dirty="0"/>
            </a:br>
            <a:endParaRPr lang="ru-RU" sz="4800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04864"/>
            <a:ext cx="4038600" cy="3921299"/>
          </a:xfrm>
        </p:spPr>
        <p:txBody>
          <a:bodyPr/>
          <a:lstStyle/>
          <a:p>
            <a:pPr algn="ctr">
              <a:buNone/>
            </a:pP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357298"/>
            <a:ext cx="4038600" cy="4768865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/>
              <a:t>Цели урока:</a:t>
            </a:r>
          </a:p>
          <a:p>
            <a:pPr algn="ctr">
              <a:buNone/>
            </a:pPr>
            <a:endParaRPr lang="ru-RU" sz="1800" b="1" dirty="0" smtClean="0"/>
          </a:p>
          <a:p>
            <a:pPr lvl="2"/>
            <a:r>
              <a:rPr lang="ru-RU" sz="3200" b="1" i="1" dirty="0" smtClean="0"/>
              <a:t>Вспомнить -</a:t>
            </a:r>
          </a:p>
          <a:p>
            <a:pPr lvl="2"/>
            <a:r>
              <a:rPr lang="ru-RU" sz="3200" b="1" i="1" dirty="0" smtClean="0"/>
              <a:t>Узнать -</a:t>
            </a:r>
          </a:p>
          <a:p>
            <a:pPr lvl="2"/>
            <a:r>
              <a:rPr lang="ru-RU" sz="3200" b="1" i="1" dirty="0" smtClean="0"/>
              <a:t>Уметь –</a:t>
            </a:r>
          </a:p>
          <a:p>
            <a:pPr lvl="2">
              <a:buNone/>
            </a:pPr>
            <a:r>
              <a:rPr lang="ru-RU" sz="3600" b="1" dirty="0" smtClean="0"/>
              <a:t>Задачи:</a:t>
            </a:r>
          </a:p>
          <a:p>
            <a:pPr lvl="2">
              <a:buFont typeface="Wingdings" pitchFamily="2" charset="2"/>
              <a:buChar char="ü"/>
            </a:pPr>
            <a:r>
              <a:rPr lang="ru-RU" sz="3200" b="1" dirty="0" smtClean="0"/>
              <a:t> </a:t>
            </a:r>
            <a:r>
              <a:rPr lang="ru-RU" sz="3200" b="1" i="1" dirty="0" smtClean="0"/>
              <a:t>научиться 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8" y="1994732"/>
            <a:ext cx="4143372" cy="413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440407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85750"/>
            <a:ext cx="7443788" cy="785813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Как различать союзы и союзные слова?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1571625"/>
            <a:ext cx="4500563" cy="428625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Она знала, что нужно поесть вовремя. 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5462588" y="1571625"/>
            <a:ext cx="3681412" cy="428625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Она знала, что нужно поесть.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2928935"/>
            <a:ext cx="6929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Падает ли логическое ударение?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3500438"/>
            <a:ext cx="7572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8000"/>
                </a:solidFill>
              </a:rPr>
              <a:t>Можно ли вставить частицы </a:t>
            </a:r>
            <a:r>
              <a:rPr lang="ru-RU" sz="2800" b="1" i="1" dirty="0" smtClean="0">
                <a:solidFill>
                  <a:srgbClr val="008000"/>
                </a:solidFill>
              </a:rPr>
              <a:t>именно, же?</a:t>
            </a:r>
            <a:endParaRPr lang="ru-RU" sz="2800" b="1" i="1" dirty="0">
              <a:solidFill>
                <a:srgbClr val="008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14414" y="4000504"/>
            <a:ext cx="6429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Можно ли задать вопрос?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4500570"/>
            <a:ext cx="70009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8000"/>
                </a:solidFill>
              </a:rPr>
              <a:t>Можно ли заменить самостоятельной частью речи?</a:t>
            </a:r>
            <a:endParaRPr lang="ru-RU" sz="2800" b="1" dirty="0">
              <a:solidFill>
                <a:srgbClr val="008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5357826"/>
            <a:ext cx="6929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Является ли членом предложения?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429684" cy="500066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7739958"/>
              </p:ext>
            </p:extLst>
          </p:nvPr>
        </p:nvGraphicFramePr>
        <p:xfrm>
          <a:off x="374282" y="-25005"/>
          <a:ext cx="8246150" cy="671171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123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3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403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СОЮЗЫ</a:t>
                      </a:r>
                      <a:endParaRPr lang="ru-RU" sz="24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СОЮЗНЫЕ</a:t>
                      </a:r>
                      <a:r>
                        <a:rPr lang="ru-RU" sz="2400" baseline="0" dirty="0" smtClean="0"/>
                        <a:t> СЛОВА</a:t>
                      </a:r>
                      <a:endParaRPr lang="ru-RU" sz="2400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596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1. Не являются членами предложения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1. Являются членами придаточного предложения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596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2. Часто  союз можно изъять из </a:t>
                      </a:r>
                      <a:r>
                        <a:rPr lang="ru-RU" sz="2400" dirty="0" err="1" smtClean="0"/>
                        <a:t>придаточн</a:t>
                      </a:r>
                      <a:r>
                        <a:rPr lang="ru-RU" sz="2400" dirty="0" smtClean="0"/>
                        <a:t>.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предложения.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2. Союзное слово нельзя изъять из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придаточ</a:t>
                      </a:r>
                      <a:r>
                        <a:rPr lang="ru-RU" sz="2400" baseline="0" dirty="0" smtClean="0"/>
                        <a:t>. </a:t>
                      </a:r>
                      <a:r>
                        <a:rPr lang="ru-RU" sz="2400" baseline="0" dirty="0" err="1" smtClean="0"/>
                        <a:t>пр-я</a:t>
                      </a:r>
                      <a:r>
                        <a:rPr lang="ru-RU" sz="2400" baseline="0" dirty="0" smtClean="0"/>
                        <a:t>.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596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3. На союз не может падать логическое ударение.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3. На союзное слово падает логическое ударение.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596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4. После союза нельзя поставить частицы же, именно.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4. После союзного слова можно поставить частицы же, именно.</a:t>
                      </a:r>
                      <a:endParaRPr lang="ru-RU" sz="2400" i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790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5. Союз нельзя заменить указательным местоимением или местоименным наречием.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5. Союзное слово можно заменить указательным местоимением или местоименным наречием.</a:t>
                      </a:r>
                      <a:endParaRPr lang="ru-RU" sz="24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092248"/>
              </p:ext>
            </p:extLst>
          </p:nvPr>
        </p:nvGraphicFramePr>
        <p:xfrm>
          <a:off x="107505" y="188640"/>
          <a:ext cx="9036498" cy="640871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3031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0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53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9488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rgbClr val="002060"/>
                          </a:solidFill>
                        </a:rPr>
                        <a:t>Всегда союзы 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Всегда </a:t>
                      </a:r>
                      <a:r>
                        <a:rPr lang="ru-RU" sz="2800" b="1" dirty="0">
                          <a:solidFill>
                            <a:srgbClr val="002060"/>
                          </a:solidFill>
                        </a:rPr>
                        <a:t>союзные слова 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</a:rPr>
                        <a:t>союзы и союзные </a:t>
                      </a: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слова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92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е</a:t>
                      </a:r>
                      <a:r>
                        <a:rPr lang="ru-RU" sz="2800" dirty="0" smtClean="0"/>
                        <a:t>сли </a:t>
                      </a:r>
                      <a:endParaRPr lang="ru-RU" sz="2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к</a:t>
                      </a:r>
                      <a:r>
                        <a:rPr lang="ru-RU" sz="2800" dirty="0" smtClean="0"/>
                        <a:t>акой </a:t>
                      </a:r>
                      <a:endParaRPr lang="ru-RU" sz="2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              что 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923">
                <a:tc>
                  <a:txBody>
                    <a:bodyPr/>
                    <a:lstStyle/>
                    <a:p>
                      <a:pPr algn="ctr"/>
                      <a:r>
                        <a:rPr lang="ru-RU" sz="2800"/>
                        <a:t>пока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который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              как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923">
                <a:tc>
                  <a:txBody>
                    <a:bodyPr/>
                    <a:lstStyle/>
                    <a:p>
                      <a:pPr algn="ctr"/>
                      <a:r>
                        <a:rPr lang="ru-RU" sz="2800"/>
                        <a:t>хотя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чей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              когда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92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будто, </a:t>
                      </a:r>
                      <a:r>
                        <a:rPr lang="ru-RU" sz="2800" dirty="0"/>
                        <a:t>словно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кто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8923">
                <a:tc>
                  <a:txBody>
                    <a:bodyPr/>
                    <a:lstStyle/>
                    <a:p>
                      <a:pPr algn="ctr"/>
                      <a:r>
                        <a:rPr lang="ru-RU" sz="2800"/>
                        <a:t>точно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сколько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923">
                <a:tc>
                  <a:txBody>
                    <a:bodyPr/>
                    <a:lstStyle/>
                    <a:p>
                      <a:pPr algn="ctr"/>
                      <a:r>
                        <a:rPr lang="ru-RU" sz="2800"/>
                        <a:t>потому что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где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892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подобно тому как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куда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892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несмотря на то, что </a:t>
                      </a:r>
                      <a:endParaRPr lang="ru-RU" sz="2800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зачем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97844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почему </a:t>
                      </a:r>
                      <a:br>
                        <a:rPr lang="ru-RU" sz="2800" dirty="0"/>
                      </a:br>
                      <a:r>
                        <a:rPr lang="ru-RU" sz="2800" dirty="0"/>
                        <a:t>отчего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284542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Тема2" id="{C2AE65F6-AD78-40D9-BF43-7B1189D93CE2}" vid="{F09E5D98-5E18-4DB3-A980-DBD74E40EB1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691</TotalTime>
  <Words>821</Words>
  <Application>Microsoft Office PowerPoint</Application>
  <PresentationFormat>Экран (4:3)</PresentationFormat>
  <Paragraphs>128</Paragraphs>
  <Slides>19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Arial Narrow</vt:lpstr>
      <vt:lpstr>Calibri</vt:lpstr>
      <vt:lpstr>SchoolBookC</vt:lpstr>
      <vt:lpstr>Times New Roman</vt:lpstr>
      <vt:lpstr>Wingdings</vt:lpstr>
      <vt:lpstr>Тема2</vt:lpstr>
      <vt:lpstr>Тема:  Союзы и союзные слова.</vt:lpstr>
      <vt:lpstr>Графический диктант.</vt:lpstr>
      <vt:lpstr>Проверим!</vt:lpstr>
      <vt:lpstr>Вывод. </vt:lpstr>
      <vt:lpstr>Тема «Союзы и союзные слова в СПП». </vt:lpstr>
      <vt:lpstr>Презентация PowerPoint</vt:lpstr>
      <vt:lpstr>Как различать союзы и союзные слова?</vt:lpstr>
      <vt:lpstr> </vt:lpstr>
      <vt:lpstr>Презентация PowerPoint</vt:lpstr>
      <vt:lpstr>Найти главную и придаточную часть СПП, определить средство связи частей. </vt:lpstr>
      <vt:lpstr>Проверим:</vt:lpstr>
      <vt:lpstr> Составьте схемы предложений. Укажите союзы и союзные слова.</vt:lpstr>
      <vt:lpstr>Проверим!</vt:lpstr>
      <vt:lpstr>Физминутка</vt:lpstr>
      <vt:lpstr>1группа. Соедините половинки предложений.  Выделите среди них главное и придаточное.  </vt:lpstr>
      <vt:lpstr>2 группа. Составьте сложноподчиненные предложения по данному нача­лу, объясните знаки препинания. Определите главное и придаточное предложения.</vt:lpstr>
      <vt:lpstr>3 группа. Найти и определить средство связи в СПП; подчеркнуть грамматические основы. Расставить знаки препинания.</vt:lpstr>
      <vt:lpstr>Упражнение 96 с. 64</vt:lpstr>
      <vt:lpstr>Домашнее задание:</vt:lpstr>
    </vt:vector>
  </TitlesOfParts>
  <Company>SamForum.ws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dc:description>http://aida.ucoz.ru</dc:description>
  <cp:lastModifiedBy>Елена</cp:lastModifiedBy>
  <cp:revision>61</cp:revision>
  <dcterms:created xsi:type="dcterms:W3CDTF">2012-11-25T05:26:02Z</dcterms:created>
  <dcterms:modified xsi:type="dcterms:W3CDTF">2018-09-09T07:50:54Z</dcterms:modified>
</cp:coreProperties>
</file>